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9" r:id="rId1"/>
  </p:sldMasterIdLst>
  <p:handoutMasterIdLst>
    <p:handoutMasterId r:id="rId27"/>
  </p:handoutMasterIdLst>
  <p:sldIdLst>
    <p:sldId id="256" r:id="rId2"/>
    <p:sldId id="260" r:id="rId3"/>
    <p:sldId id="263" r:id="rId4"/>
    <p:sldId id="313" r:id="rId5"/>
    <p:sldId id="314" r:id="rId6"/>
    <p:sldId id="316" r:id="rId7"/>
    <p:sldId id="259" r:id="rId8"/>
    <p:sldId id="280" r:id="rId9"/>
    <p:sldId id="264" r:id="rId10"/>
    <p:sldId id="271" r:id="rId11"/>
    <p:sldId id="277" r:id="rId12"/>
    <p:sldId id="281" r:id="rId13"/>
    <p:sldId id="286" r:id="rId14"/>
    <p:sldId id="287" r:id="rId15"/>
    <p:sldId id="289" r:id="rId16"/>
    <p:sldId id="304" r:id="rId17"/>
    <p:sldId id="303" r:id="rId18"/>
    <p:sldId id="305" r:id="rId19"/>
    <p:sldId id="306" r:id="rId20"/>
    <p:sldId id="292" r:id="rId21"/>
    <p:sldId id="293" r:id="rId22"/>
    <p:sldId id="298" r:id="rId23"/>
    <p:sldId id="297" r:id="rId24"/>
    <p:sldId id="309" r:id="rId25"/>
    <p:sldId id="315" r:id="rId26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4B2DB-2CAC-4DEB-BA4F-9A9CCDC877E1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BEA8B-9576-4A20-89A2-E1495DF3D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498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347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42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845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5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79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6784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7546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13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684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9854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928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32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Sassoon Penpals" panose="02000400000000000000" pitchFamily="50" charset="0"/>
              </a:rPr>
              <a:t>Handwriting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Sassoon Penpals" panose="02000400000000000000" pitchFamily="50" charset="0"/>
              </a:rPr>
              <a:t>October 2023</a:t>
            </a:r>
          </a:p>
        </p:txBody>
      </p:sp>
      <p:sp>
        <p:nvSpPr>
          <p:cNvPr id="4" name="AutoShape 2" descr="Infant School | Hamstel Infant School | Engl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64" y="261506"/>
            <a:ext cx="2975507" cy="22692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7682"/>
          <a:stretch/>
        </p:blipFill>
        <p:spPr>
          <a:xfrm>
            <a:off x="8554999" y="4027055"/>
            <a:ext cx="3443038" cy="277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33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 Penpals" panose="02000400000000000000" pitchFamily="50" charset="0"/>
              </a:rPr>
              <a:t>Dynamic Tripod Grip</a:t>
            </a:r>
          </a:p>
        </p:txBody>
      </p:sp>
      <p:pic>
        <p:nvPicPr>
          <p:cNvPr id="10246" name="Picture 6" descr="Image result for dynamic tripod grasp web spac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Image result for dynamic tripod grasp web space"/>
          <p:cNvSpPr>
            <a:spLocks noGrp="1" noChangeAspect="1" noChangeArrowheads="1"/>
          </p:cNvSpPr>
          <p:nvPr>
            <p:ph sz="half" idx="2"/>
          </p:nvPr>
        </p:nvSpPr>
        <p:spPr bwMode="auto">
          <a:xfrm>
            <a:off x="6899695" y="2827948"/>
            <a:ext cx="51816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>
                <a:latin typeface="Sassoon Penpals" panose="02000400000000000000" pitchFamily="50" charset="0"/>
              </a:rPr>
              <a:t>The importance of web space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674853" y="3128513"/>
            <a:ext cx="2978989" cy="6153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157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 Penpals" panose="02000400000000000000" pitchFamily="50" charset="0"/>
              </a:rPr>
              <a:t>Pencil – some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Sassoon Penpals" panose="02000400000000000000" pitchFamily="50" charset="0"/>
              </a:rPr>
              <a:t>Pencils should be held about 2 cm from the tip.</a:t>
            </a:r>
          </a:p>
          <a:p>
            <a:r>
              <a:rPr lang="en-GB" dirty="0">
                <a:latin typeface="Sassoon Penpals" panose="02000400000000000000" pitchFamily="50" charset="0"/>
              </a:rPr>
              <a:t>Left handed writers may like to go a little higher.</a:t>
            </a:r>
          </a:p>
          <a:p>
            <a:r>
              <a:rPr lang="en-GB" dirty="0">
                <a:latin typeface="Sassoon Penpals" panose="02000400000000000000" pitchFamily="50" charset="0"/>
              </a:rPr>
              <a:t>A twisted loom band can help keep fingers from creeping down.</a:t>
            </a:r>
          </a:p>
          <a:p>
            <a:r>
              <a:rPr lang="en-GB" dirty="0">
                <a:latin typeface="Sassoon Penpals" panose="02000400000000000000" pitchFamily="50" charset="0"/>
              </a:rPr>
              <a:t>The same pencil or pen will not suit everyone.</a:t>
            </a:r>
          </a:p>
          <a:p>
            <a:r>
              <a:rPr lang="en-GB" dirty="0">
                <a:latin typeface="Sassoon Penpals" panose="02000400000000000000" pitchFamily="50" charset="0"/>
              </a:rPr>
              <a:t>Pencils and pens need to be looked after!</a:t>
            </a:r>
          </a:p>
          <a:p>
            <a:r>
              <a:rPr lang="en-GB" b="1" dirty="0">
                <a:latin typeface="Sassoon Penpals" panose="02000400000000000000" pitchFamily="50" charset="0"/>
              </a:rPr>
              <a:t>Handwriting should not hurt!</a:t>
            </a:r>
          </a:p>
        </p:txBody>
      </p:sp>
      <p:pic>
        <p:nvPicPr>
          <p:cNvPr id="13314" name="Picture 2" descr="Image result for holding pencil 2cm from ti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4900" y="2902744"/>
            <a:ext cx="26162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708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  <a:latin typeface="Sassoon Penpals" panose="02000400000000000000" pitchFamily="50" charset="0"/>
              </a:rPr>
              <a:t>P</a:t>
            </a:r>
            <a:r>
              <a:rPr lang="en-GB" dirty="0">
                <a:latin typeface="Sassoon Penpals" panose="02000400000000000000" pitchFamily="50" charset="0"/>
              </a:rPr>
              <a:t>osture for handwriting</a:t>
            </a:r>
          </a:p>
        </p:txBody>
      </p:sp>
      <p:pic>
        <p:nvPicPr>
          <p:cNvPr id="5" name="Picture 2" descr="Image result for The P checks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" t="18720" r="73257" b="54523"/>
          <a:stretch/>
        </p:blipFill>
        <p:spPr bwMode="auto">
          <a:xfrm>
            <a:off x="10284127" y="237500"/>
            <a:ext cx="1012166" cy="162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285" y="1866180"/>
            <a:ext cx="5467046" cy="4287903"/>
          </a:xfrm>
        </p:spPr>
        <p:txBody>
          <a:bodyPr>
            <a:normAutofit/>
          </a:bodyPr>
          <a:lstStyle/>
          <a:p>
            <a:r>
              <a:rPr lang="en-GB" dirty="0">
                <a:latin typeface="Sassoon Penpals" panose="02000400000000000000" pitchFamily="50" charset="0"/>
              </a:rPr>
              <a:t>Tables and chairs</a:t>
            </a:r>
          </a:p>
          <a:p>
            <a:r>
              <a:rPr lang="en-GB" dirty="0">
                <a:latin typeface="Sassoon Penpals" panose="02000400000000000000" pitchFamily="50" charset="0"/>
              </a:rPr>
              <a:t>Feet flat on the floor (or supported by a step)</a:t>
            </a:r>
          </a:p>
          <a:p>
            <a:r>
              <a:rPr lang="en-GB" dirty="0">
                <a:latin typeface="Sassoon Penpals" panose="02000400000000000000" pitchFamily="50" charset="0"/>
              </a:rPr>
              <a:t>Arms resting comfortably on the table.</a:t>
            </a:r>
          </a:p>
          <a:p>
            <a:r>
              <a:rPr lang="en-GB" dirty="0">
                <a:latin typeface="Sassoon Penpals" panose="02000400000000000000" pitchFamily="50" charset="0"/>
              </a:rPr>
              <a:t>Tummy – a fist’s distance from the table.</a:t>
            </a:r>
          </a:p>
          <a:p>
            <a:r>
              <a:rPr lang="en-GB" dirty="0">
                <a:latin typeface="Sassoon Penpals" panose="02000400000000000000" pitchFamily="50" charset="0"/>
              </a:rPr>
              <a:t>Other hand used to stabilise paper.</a:t>
            </a:r>
          </a:p>
          <a:p>
            <a:r>
              <a:rPr lang="en-GB" dirty="0">
                <a:latin typeface="Sassoon Penpals" panose="02000400000000000000" pitchFamily="50" charset="0"/>
              </a:rPr>
              <a:t>Head up straight.</a:t>
            </a:r>
          </a:p>
          <a:p>
            <a:endParaRPr lang="en-GB" dirty="0"/>
          </a:p>
        </p:txBody>
      </p:sp>
      <p:pic>
        <p:nvPicPr>
          <p:cNvPr id="2050" name="Picture 2" descr="Image result for correct sitting posture for handwri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057" y="2536065"/>
            <a:ext cx="23241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489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  <a:latin typeface="Sassoon Penpals" panose="02000400000000000000" pitchFamily="50" charset="0"/>
              </a:rPr>
              <a:t>P</a:t>
            </a:r>
            <a:r>
              <a:rPr lang="en-GB" dirty="0">
                <a:latin typeface="Sassoon Penpals" panose="02000400000000000000" pitchFamily="50" charset="0"/>
              </a:rPr>
              <a:t>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dirty="0">
                <a:latin typeface="Sassoon Penpals" panose="02000400000000000000" pitchFamily="50" charset="0"/>
              </a:rPr>
              <a:t> Check that your other hand is holding the paper steady.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>
                <a:latin typeface="Sassoon Penpals" panose="02000400000000000000" pitchFamily="50" charset="0"/>
              </a:rPr>
              <a:t> Gradually move the book upwards as the writing moves down the page.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>
                <a:latin typeface="Sassoon Penpals" panose="02000400000000000000" pitchFamily="50" charset="0"/>
              </a:rPr>
              <a:t> Single sheets of paper need to be clipped to card.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>
                <a:latin typeface="Sassoon Penpals" panose="02000400000000000000" pitchFamily="50" charset="0"/>
              </a:rPr>
              <a:t> If your writing is looking squashed, try using wider lines.</a:t>
            </a:r>
          </a:p>
        </p:txBody>
      </p:sp>
      <p:pic>
        <p:nvPicPr>
          <p:cNvPr id="7174" name="Picture 6" descr="Image result for holding paper stead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660" y="1972661"/>
            <a:ext cx="4006177" cy="300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508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Sassoon Penpals" panose="02000400000000000000" pitchFamily="50" charset="0"/>
              </a:rPr>
              <a:t>P</a:t>
            </a:r>
            <a:r>
              <a:rPr lang="en-GB" dirty="0">
                <a:latin typeface="Sassoon Penpals" panose="02000400000000000000" pitchFamily="50" charset="0"/>
              </a:rPr>
              <a:t>ressure</a:t>
            </a:r>
          </a:p>
        </p:txBody>
      </p:sp>
      <p:pic>
        <p:nvPicPr>
          <p:cNvPr id="5" name="Picture 2" descr="Image result for The P checks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97" t="18720" r="4617" b="54523"/>
          <a:stretch/>
        </p:blipFill>
        <p:spPr bwMode="auto">
          <a:xfrm>
            <a:off x="10225177" y="265893"/>
            <a:ext cx="1121433" cy="173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913" y="3542580"/>
            <a:ext cx="6765455" cy="276677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dirty="0">
                <a:latin typeface="Sassoon Penpals" panose="02000400000000000000" pitchFamily="50" charset="0"/>
              </a:rPr>
              <a:t>Practise using just the right amount of pressure.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Sassoon Penpals" panose="02000400000000000000" pitchFamily="50" charset="0"/>
              </a:rPr>
              <a:t> Do warm ups before you start.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Sassoon Penpals" panose="02000400000000000000" pitchFamily="50" charset="0"/>
              </a:rPr>
              <a:t> A different pencil can make a big difference.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Sassoon Penpals" panose="02000400000000000000" pitchFamily="50" charset="0"/>
              </a:rPr>
              <a:t> Try a harder or softer lead.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3072" y="1526575"/>
            <a:ext cx="62302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rgbClr val="0070C0"/>
                </a:solidFill>
                <a:latin typeface="Sassoon Penpals" panose="02000400000000000000" pitchFamily="50" charset="0"/>
              </a:rPr>
              <a:t>Too much pressure </a:t>
            </a:r>
            <a:r>
              <a:rPr lang="en-GB" sz="2400" dirty="0">
                <a:latin typeface="Sassoon Penpals" panose="02000400000000000000" pitchFamily="50" charset="0"/>
              </a:rPr>
              <a:t>on the pencil causes a tight grip which is very tiring. </a:t>
            </a:r>
          </a:p>
          <a:p>
            <a:pPr algn="ctr"/>
            <a:r>
              <a:rPr lang="en-GB" sz="2400" i="1" dirty="0">
                <a:solidFill>
                  <a:srgbClr val="0070C0"/>
                </a:solidFill>
                <a:latin typeface="Sassoon Penpals" panose="02000400000000000000" pitchFamily="50" charset="0"/>
              </a:rPr>
              <a:t>Too little pressure </a:t>
            </a:r>
            <a:r>
              <a:rPr lang="en-GB" sz="2400" dirty="0">
                <a:latin typeface="Sassoon Penpals" panose="02000400000000000000" pitchFamily="50" charset="0"/>
              </a:rPr>
              <a:t>makes your writing very pale and hard to read.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491" y="2102793"/>
            <a:ext cx="4896533" cy="437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2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 Penpals" panose="02000400000000000000" pitchFamily="50" charset="0"/>
              </a:rPr>
              <a:t>Handwriting step by step – the s factors</a:t>
            </a:r>
          </a:p>
        </p:txBody>
      </p:sp>
      <p:pic>
        <p:nvPicPr>
          <p:cNvPr id="10242" name="Picture 2" descr="Image result for The s factors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" t="43532" r="5973" b="3001"/>
          <a:stretch/>
        </p:blipFill>
        <p:spPr bwMode="auto">
          <a:xfrm>
            <a:off x="1249395" y="2077241"/>
            <a:ext cx="4071162" cy="338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>
                <a:latin typeface="Sassoon Penpals" panose="02000400000000000000" pitchFamily="50" charset="0"/>
              </a:rPr>
              <a:t>In Years 5 and 6: Speed and Style</a:t>
            </a: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6297281" y="3735745"/>
            <a:ext cx="47675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Sassoon Penpals" panose="02000400000000000000" pitchFamily="50" charset="0"/>
              </a:rPr>
              <a:t>It is important that young children are taught to form each letter shape correctly before beginning to join. </a:t>
            </a:r>
          </a:p>
        </p:txBody>
      </p:sp>
    </p:spTree>
    <p:extLst>
      <p:ext uri="{BB962C8B-B14F-4D97-AF65-F5344CB8AC3E}">
        <p14:creationId xmlns:p14="http://schemas.microsoft.com/office/powerpoint/2010/main" val="303945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527" y="533457"/>
            <a:ext cx="9720072" cy="1499616"/>
          </a:xfrm>
        </p:spPr>
        <p:txBody>
          <a:bodyPr/>
          <a:lstStyle/>
          <a:p>
            <a:r>
              <a:rPr lang="en-GB" dirty="0">
                <a:latin typeface="Sassoon Penpals" panose="02000400000000000000" pitchFamily="50" charset="0"/>
              </a:rPr>
              <a:t>How letterforms are learnt</a:t>
            </a:r>
          </a:p>
        </p:txBody>
      </p:sp>
      <p:pic>
        <p:nvPicPr>
          <p:cNvPr id="5" name="Picture 2" descr="Image result for The s factors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0" t="45024" r="24142" b="43591"/>
          <a:stretch/>
        </p:blipFill>
        <p:spPr bwMode="auto">
          <a:xfrm>
            <a:off x="10063171" y="118628"/>
            <a:ext cx="1805797" cy="144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366754" y="1918054"/>
            <a:ext cx="4754880" cy="4710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>
                <a:solidFill>
                  <a:srgbClr val="7030A0"/>
                </a:solidFill>
                <a:latin typeface="SassoonPrimaryInfant" pitchFamily="2" charset="0"/>
              </a:rPr>
              <a:t>The Practise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SassoonPrimaryInfant" pitchFamily="2" charset="0"/>
              </a:rPr>
              <a:t> </a:t>
            </a:r>
            <a:r>
              <a:rPr lang="en-GB" dirty="0">
                <a:latin typeface="Sassoon Penpals" panose="02000400000000000000" pitchFamily="50" charset="0"/>
              </a:rPr>
              <a:t>Correct letter formation must be modelled at all times.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Sassoon Penpals" panose="02000400000000000000" pitchFamily="50" charset="0"/>
              </a:rPr>
              <a:t> Letter formation should be practised in a variety of ways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latin typeface="Sassoon Penpals" panose="02000400000000000000" pitchFamily="50" charset="0"/>
            </a:endParaRPr>
          </a:p>
          <a:p>
            <a:pPr marL="0" indent="0" algn="ctr">
              <a:buNone/>
            </a:pPr>
            <a:r>
              <a:rPr lang="en-GB" i="1" dirty="0">
                <a:latin typeface="Sassoon Penpals" panose="02000400000000000000" pitchFamily="50" charset="0"/>
              </a:rPr>
              <a:t>Paper and pencil practice is the final stage of learning and after the child can air write the letter shapes with eyes closed. </a:t>
            </a:r>
            <a:endParaRPr lang="en-GB" dirty="0">
              <a:latin typeface="Sassoon Penpals" panose="02000400000000000000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7661" y="1918054"/>
            <a:ext cx="52103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  <a:latin typeface="SassoonPrimaryInfant" pitchFamily="2" charset="0"/>
              </a:rPr>
              <a:t>The Logic</a:t>
            </a:r>
          </a:p>
          <a:p>
            <a:endParaRPr lang="en-GB" dirty="0">
              <a:latin typeface="SassoonPrimaryInfa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Sassoon Penpals" panose="02000400000000000000" pitchFamily="50" charset="0"/>
              </a:rPr>
              <a:t>Teach letters in formation families – not in alphabetical order.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Sassoon Penpals" panose="020004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Sassoon Penpals" panose="02000400000000000000" pitchFamily="50" charset="0"/>
              </a:rPr>
              <a:t>Adding an exit flick gives the letters a forward movement and the potential to join.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Sassoon Penpals" panose="020004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Sassoon Penpals" panose="02000400000000000000" pitchFamily="50" charset="0"/>
              </a:rPr>
              <a:t>When the child is ready, they can be shown how to join letters.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6619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554" y="740424"/>
            <a:ext cx="9720072" cy="623297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Sassoon Penpals" panose="02000400000000000000" pitchFamily="50" charset="0"/>
              </a:rPr>
              <a:t>Letters belong in families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6554" y="1474278"/>
            <a:ext cx="8559618" cy="2355350"/>
          </a:xfrm>
        </p:spPr>
        <p:txBody>
          <a:bodyPr>
            <a:normAutofit/>
          </a:bodyPr>
          <a:lstStyle/>
          <a:p>
            <a:r>
              <a:rPr lang="en-GB" dirty="0">
                <a:latin typeface="Sassoon Penpals" panose="02000400000000000000" pitchFamily="50" charset="0"/>
              </a:rPr>
              <a:t>Letters can be put into groups according to the movement needed to make them.</a:t>
            </a:r>
          </a:p>
          <a:p>
            <a:r>
              <a:rPr lang="en-GB" dirty="0">
                <a:latin typeface="Sassoon Penpals" panose="02000400000000000000" pitchFamily="50" charset="0"/>
              </a:rPr>
              <a:t>When children learn to write a new letter, the lead letter of its team will help them start.</a:t>
            </a:r>
          </a:p>
        </p:txBody>
      </p:sp>
      <p:pic>
        <p:nvPicPr>
          <p:cNvPr id="5" name="Picture 2" descr="Image result for The s factors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0" t="45024" r="24142" b="43591"/>
          <a:stretch/>
        </p:blipFill>
        <p:spPr bwMode="auto">
          <a:xfrm>
            <a:off x="9719094" y="644105"/>
            <a:ext cx="1805797" cy="144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54"/>
          <a:stretch/>
        </p:blipFill>
        <p:spPr bwMode="auto">
          <a:xfrm>
            <a:off x="1310553" y="3411477"/>
            <a:ext cx="1625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40"/>
          <a:stretch/>
        </p:blipFill>
        <p:spPr bwMode="auto">
          <a:xfrm>
            <a:off x="3867438" y="3411477"/>
            <a:ext cx="2016346" cy="277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14"/>
          <a:stretch/>
        </p:blipFill>
        <p:spPr bwMode="auto">
          <a:xfrm>
            <a:off x="6519394" y="3558153"/>
            <a:ext cx="2065493" cy="236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45"/>
          <a:stretch/>
        </p:blipFill>
        <p:spPr bwMode="auto">
          <a:xfrm>
            <a:off x="9119417" y="3678431"/>
            <a:ext cx="2064730" cy="212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691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600" dirty="0">
                <a:latin typeface="Sassoon Penpals" panose="02000400000000000000" pitchFamily="50" charset="0"/>
              </a:rPr>
              <a:t>The four letter families</a:t>
            </a:r>
            <a:endParaRPr lang="en-GB" dirty="0">
              <a:latin typeface="Sassoon Penpals" panose="02000400000000000000" pitchFamily="50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578820"/>
            <a:ext cx="5181600" cy="284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709405"/>
            <a:ext cx="5181600" cy="258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55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600" dirty="0">
                <a:latin typeface="Sassoon Penpals" panose="02000400000000000000" pitchFamily="50" charset="0"/>
              </a:rPr>
              <a:t>The four letter families</a:t>
            </a:r>
            <a:endParaRPr lang="en-GB" dirty="0">
              <a:latin typeface="Sassoon Penpals" panose="02000400000000000000" pitchFamily="50" charset="0"/>
            </a:endParaRPr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793864"/>
            <a:ext cx="5181600" cy="241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906393"/>
            <a:ext cx="5181600" cy="218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817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 Penpals" panose="02000400000000000000" pitchFamily="50" charset="0"/>
              </a:rPr>
              <a:t>What is handwriting?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7421" y="1973723"/>
            <a:ext cx="4718304" cy="3771469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Sassoon Penpals" panose="02000400000000000000" pitchFamily="50" charset="0"/>
              </a:rPr>
              <a:t>An efficient </a:t>
            </a:r>
            <a:r>
              <a:rPr lang="en-GB" b="1" dirty="0">
                <a:latin typeface="Sassoon Penpals" panose="02000400000000000000" pitchFamily="50" charset="0"/>
              </a:rPr>
              <a:t>form of written communication.</a:t>
            </a:r>
          </a:p>
          <a:p>
            <a:r>
              <a:rPr lang="en-GB" dirty="0">
                <a:latin typeface="Sassoon Penpals" panose="02000400000000000000" pitchFamily="50" charset="0"/>
              </a:rPr>
              <a:t>The recording of thought, through language on paper/ other media – </a:t>
            </a:r>
            <a:r>
              <a:rPr lang="en-GB" b="1" dirty="0">
                <a:latin typeface="Sassoon Penpals" panose="02000400000000000000" pitchFamily="50" charset="0"/>
              </a:rPr>
              <a:t>Language by hand.</a:t>
            </a:r>
          </a:p>
          <a:p>
            <a:r>
              <a:rPr lang="en-GB" dirty="0">
                <a:latin typeface="Sassoon Penpals" panose="02000400000000000000" pitchFamily="50" charset="0"/>
              </a:rPr>
              <a:t>A highly </a:t>
            </a:r>
            <a:r>
              <a:rPr lang="en-GB" b="1" dirty="0">
                <a:latin typeface="Sassoon Penpals" panose="02000400000000000000" pitchFamily="50" charset="0"/>
              </a:rPr>
              <a:t>complex</a:t>
            </a:r>
            <a:r>
              <a:rPr lang="en-GB" dirty="0">
                <a:latin typeface="Sassoon Penpals" panose="02000400000000000000" pitchFamily="50" charset="0"/>
              </a:rPr>
              <a:t> skill involving the integration of many factors.</a:t>
            </a:r>
          </a:p>
          <a:p>
            <a:r>
              <a:rPr lang="en-GB" dirty="0">
                <a:latin typeface="Sassoon Penpals" panose="02000400000000000000" pitchFamily="50" charset="0"/>
              </a:rPr>
              <a:t>A </a:t>
            </a:r>
            <a:r>
              <a:rPr lang="en-GB" b="1" dirty="0">
                <a:latin typeface="Sassoon Penpals" panose="02000400000000000000" pitchFamily="50" charset="0"/>
              </a:rPr>
              <a:t>taught</a:t>
            </a:r>
            <a:r>
              <a:rPr lang="en-GB" dirty="0">
                <a:latin typeface="Sassoon Penpals" panose="02000400000000000000" pitchFamily="50" charset="0"/>
              </a:rPr>
              <a:t> skills, which requires careful and consistent instruction with regular opportunities for practice.</a:t>
            </a:r>
          </a:p>
          <a:p>
            <a:endParaRPr lang="en-GB" dirty="0">
              <a:latin typeface="SassoonPrimaryInfant" pitchFamily="2" charset="0"/>
            </a:endParaRPr>
          </a:p>
        </p:txBody>
      </p:sp>
      <p:pic>
        <p:nvPicPr>
          <p:cNvPr id="2050" name="Picture 2" descr="Image result for eyfs wri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839" y="1558427"/>
            <a:ext cx="3186022" cy="426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443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5" r="63740"/>
          <a:stretch/>
        </p:blipFill>
        <p:spPr bwMode="auto">
          <a:xfrm>
            <a:off x="1796529" y="4321517"/>
            <a:ext cx="1107696" cy="145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 Penpals" panose="02000400000000000000" pitchFamily="50" charset="0"/>
              </a:rPr>
              <a:t>Two important starting points!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427" y="2584738"/>
            <a:ext cx="1516760" cy="1509623"/>
          </a:xfrm>
        </p:spPr>
      </p:pic>
      <p:pic>
        <p:nvPicPr>
          <p:cNvPr id="5" name="Picture 2" descr="Image result for The s factors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0" t="45024" r="24142" b="43591"/>
          <a:stretch/>
        </p:blipFill>
        <p:spPr bwMode="auto">
          <a:xfrm>
            <a:off x="9738502" y="707365"/>
            <a:ext cx="1805797" cy="144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579747" y="2426189"/>
            <a:ext cx="4754562" cy="40227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sz="3600" dirty="0">
                <a:latin typeface="Sassoon Penpals" panose="02000400000000000000" pitchFamily="50" charset="0"/>
              </a:rPr>
              <a:t>Always start at </a:t>
            </a:r>
            <a:r>
              <a:rPr lang="en-GB" sz="3600" dirty="0">
                <a:solidFill>
                  <a:srgbClr val="7030A0"/>
                </a:solidFill>
                <a:latin typeface="Sassoon Penpals" panose="02000400000000000000" pitchFamily="50" charset="0"/>
              </a:rPr>
              <a:t>1 on the clock</a:t>
            </a:r>
            <a:r>
              <a:rPr lang="en-GB" sz="3600" dirty="0">
                <a:latin typeface="Sassoon Penpals" panose="02000400000000000000" pitchFamily="50" charset="0"/>
              </a:rPr>
              <a:t>. Stroke the caterpillar from its head to its tail.</a:t>
            </a:r>
          </a:p>
          <a:p>
            <a:pPr marL="0" indent="0">
              <a:buNone/>
            </a:pPr>
            <a:endParaRPr lang="en-GB" sz="3600" dirty="0">
              <a:latin typeface="Sassoon Penpals" panose="02000400000000000000" pitchFamily="50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>
                <a:latin typeface="Sassoon Penpals" panose="02000400000000000000" pitchFamily="50" charset="0"/>
              </a:rPr>
              <a:t> Activate the robot down his body, back up and over his arm.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14"/>
          <a:stretch/>
        </p:blipFill>
        <p:spPr bwMode="auto">
          <a:xfrm>
            <a:off x="4032077" y="4321517"/>
            <a:ext cx="1419818" cy="162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423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 Penpals" panose="02000400000000000000" pitchFamily="50" charset="0"/>
              </a:rPr>
              <a:t>Some letters have exit flicks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42849"/>
            <a:ext cx="10397706" cy="1193321"/>
          </a:xfrm>
        </p:spPr>
        <p:txBody>
          <a:bodyPr>
            <a:noAutofit/>
          </a:bodyPr>
          <a:lstStyle/>
          <a:p>
            <a:r>
              <a:rPr lang="en-GB" sz="4000" dirty="0">
                <a:latin typeface="Sassoon Penpals" panose="02000400000000000000" pitchFamily="50" charset="0"/>
              </a:rPr>
              <a:t>Letters which end on the base line have a rounded </a:t>
            </a:r>
            <a:r>
              <a:rPr lang="en-GB" sz="4000" dirty="0">
                <a:solidFill>
                  <a:srgbClr val="7030A0"/>
                </a:solidFill>
                <a:latin typeface="Sassoon Penpals" panose="02000400000000000000" pitchFamily="50" charset="0"/>
              </a:rPr>
              <a:t>exit flick</a:t>
            </a:r>
            <a:r>
              <a:rPr lang="en-GB" sz="4000" dirty="0">
                <a:latin typeface="Sassoon Penpals" panose="02000400000000000000" pitchFamily="50" charset="0"/>
              </a:rPr>
              <a:t>.</a:t>
            </a:r>
          </a:p>
          <a:p>
            <a:pPr marL="0" indent="0">
              <a:buNone/>
            </a:pPr>
            <a:r>
              <a:rPr lang="en-GB" sz="4000" dirty="0">
                <a:latin typeface="Sassoon Penpals" panose="02000400000000000000" pitchFamily="50" charset="0"/>
              </a:rPr>
              <a:t>   This helps with </a:t>
            </a:r>
            <a:r>
              <a:rPr lang="en-GB" sz="4000" dirty="0">
                <a:solidFill>
                  <a:srgbClr val="7030A0"/>
                </a:solidFill>
                <a:latin typeface="Sassoon Penpals" panose="02000400000000000000" pitchFamily="50" charset="0"/>
              </a:rPr>
              <a:t>spacing and joining</a:t>
            </a:r>
            <a:r>
              <a:rPr lang="en-GB" sz="4000" dirty="0">
                <a:latin typeface="Sassoon Penpals" panose="02000400000000000000" pitchFamily="50" charset="0"/>
              </a:rPr>
              <a:t>.</a:t>
            </a:r>
          </a:p>
        </p:txBody>
      </p:sp>
      <p:pic>
        <p:nvPicPr>
          <p:cNvPr id="5" name="Picture 2" descr="Image result for The s factors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0" t="45024" r="24142" b="43591"/>
          <a:stretch/>
        </p:blipFill>
        <p:spPr bwMode="auto">
          <a:xfrm>
            <a:off x="9940130" y="306472"/>
            <a:ext cx="1805797" cy="144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2827921" y="3618767"/>
            <a:ext cx="7017693" cy="917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6000" dirty="0">
                <a:latin typeface="Sassoon Penpals" panose="02000400000000000000" pitchFamily="50" charset="0"/>
              </a:rPr>
              <a:t>a   d   h   l   </a:t>
            </a:r>
            <a:r>
              <a:rPr lang="en-GB" sz="6000" dirty="0" err="1">
                <a:latin typeface="Sassoon Penpals" panose="02000400000000000000" pitchFamily="50" charset="0"/>
              </a:rPr>
              <a:t>i</a:t>
            </a:r>
            <a:r>
              <a:rPr lang="en-GB" sz="6000" dirty="0">
                <a:latin typeface="Sassoon Penpals" panose="02000400000000000000" pitchFamily="50" charset="0"/>
              </a:rPr>
              <a:t>   m   n   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921" y="4794011"/>
            <a:ext cx="7280694" cy="173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81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697192"/>
            <a:ext cx="9649624" cy="361216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sz="3600" dirty="0">
                <a:latin typeface="Sassoon Penpals" panose="02000400000000000000" pitchFamily="50" charset="0"/>
              </a:rPr>
              <a:t>The spaces should be even and match the size of the writing.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>
                <a:latin typeface="Sassoon Penpals" panose="02000400000000000000" pitchFamily="50" charset="0"/>
              </a:rPr>
              <a:t> They should be about the same size as an o or </a:t>
            </a:r>
            <a:r>
              <a:rPr lang="en-GB" sz="3600" dirty="0" err="1">
                <a:latin typeface="Sassoon Penpals" panose="02000400000000000000" pitchFamily="50" charset="0"/>
              </a:rPr>
              <a:t>oo</a:t>
            </a:r>
            <a:r>
              <a:rPr lang="en-GB" sz="3600" dirty="0">
                <a:latin typeface="Sassoon Penpals" panose="02000400000000000000" pitchFamily="50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>
                <a:latin typeface="Sassoon Penpals" panose="02000400000000000000" pitchFamily="50" charset="0"/>
              </a:rPr>
              <a:t> You need to gradually visualise a good sized space.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>
                <a:latin typeface="Sassoon Penpals" panose="02000400000000000000" pitchFamily="50" charset="0"/>
              </a:rPr>
              <a:t> Until then – a lolly stick or coffee stirrer can help.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>
                <a:latin typeface="Sassoon Penpals" panose="02000400000000000000" pitchFamily="50" charset="0"/>
              </a:rPr>
              <a:t> Using ‘Finger Spaces’ isn’t helpful in the long run – </a:t>
            </a:r>
            <a:r>
              <a:rPr lang="en-GB" sz="3600" i="1" dirty="0">
                <a:latin typeface="Sassoon Penpals" panose="02000400000000000000" pitchFamily="50" charset="0"/>
              </a:rPr>
              <a:t>fingers grow bigger and writing gets smaller!</a:t>
            </a:r>
            <a:endParaRPr lang="en-GB" sz="3600" dirty="0">
              <a:latin typeface="Sassoon Penpals" panose="02000400000000000000" pitchFamily="50" charset="0"/>
            </a:endParaRPr>
          </a:p>
        </p:txBody>
      </p:sp>
      <p:pic>
        <p:nvPicPr>
          <p:cNvPr id="5" name="Picture 2" descr="Image result for The s facto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33" t="56898" r="5973" b="31716"/>
          <a:stretch/>
        </p:blipFill>
        <p:spPr bwMode="auto">
          <a:xfrm>
            <a:off x="647855" y="340343"/>
            <a:ext cx="2135602" cy="166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134" y="796419"/>
            <a:ext cx="1969699" cy="197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88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 Penpals" panose="02000400000000000000" pitchFamily="50" charset="0"/>
              </a:rPr>
              <a:t>Writing sits on the baseline</a:t>
            </a:r>
          </a:p>
        </p:txBody>
      </p:sp>
      <p:pic>
        <p:nvPicPr>
          <p:cNvPr id="5" name="Picture 2" descr="Image result for The s factors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09" t="81746" r="35729" b="10324"/>
          <a:stretch/>
        </p:blipFill>
        <p:spPr bwMode="auto">
          <a:xfrm>
            <a:off x="9377226" y="316111"/>
            <a:ext cx="1869057" cy="123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14"/>
          <a:stretch/>
        </p:blipFill>
        <p:spPr>
          <a:xfrm>
            <a:off x="1260220" y="2449902"/>
            <a:ext cx="5784686" cy="130655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2" t="34577" b="35609"/>
          <a:stretch/>
        </p:blipFill>
        <p:spPr>
          <a:xfrm>
            <a:off x="1087690" y="4019910"/>
            <a:ext cx="5462633" cy="22297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28630" y="1928673"/>
            <a:ext cx="2697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B050"/>
                </a:solidFill>
                <a:latin typeface="Sassoon Penpals" panose="02000400000000000000" pitchFamily="50" charset="0"/>
              </a:rPr>
              <a:t>Sitting on the baseline helps with legibility.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44906" y="4307457"/>
            <a:ext cx="43362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7030A0"/>
                </a:solidFill>
                <a:latin typeface="Sassoon Penpals" panose="02000400000000000000" pitchFamily="50" charset="0"/>
              </a:rPr>
              <a:t>Once children are secure in forming letters correctly, they need to know where to position them in relation to the base line.</a:t>
            </a:r>
          </a:p>
        </p:txBody>
      </p:sp>
    </p:spTree>
    <p:extLst>
      <p:ext uri="{BB962C8B-B14F-4D97-AF65-F5344CB8AC3E}">
        <p14:creationId xmlns:p14="http://schemas.microsoft.com/office/powerpoint/2010/main" val="507206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9607"/>
          </a:xfrm>
        </p:spPr>
        <p:txBody>
          <a:bodyPr/>
          <a:lstStyle/>
          <a:p>
            <a:r>
              <a:rPr lang="en-GB" dirty="0">
                <a:latin typeface="SassoonPrimaryInfant" pitchFamily="2" charset="0"/>
              </a:rPr>
              <a:t>EYFS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7641"/>
            <a:ext cx="4718304" cy="3310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u="sng" dirty="0">
                <a:latin typeface="SassoonPrimaryInfant" pitchFamily="2" charset="0"/>
              </a:rPr>
              <a:t>Fine Motor Skills– ELG Expected</a:t>
            </a:r>
          </a:p>
          <a:p>
            <a:pPr marL="0" indent="0">
              <a:buNone/>
            </a:pPr>
            <a:r>
              <a:rPr lang="en-US" sz="2000" dirty="0">
                <a:latin typeface="SassoonPrimaryInfant" pitchFamily="2" charset="0"/>
              </a:rPr>
              <a:t>Children at the expected level of development will:</a:t>
            </a:r>
          </a:p>
          <a:p>
            <a:pPr>
              <a:buFontTx/>
              <a:buChar char="-"/>
            </a:pPr>
            <a:r>
              <a:rPr lang="en-US" sz="2000" dirty="0">
                <a:latin typeface="SassoonPrimaryInfant" pitchFamily="2" charset="0"/>
              </a:rPr>
              <a:t>Hold a pencil effectively in preparation for fluent writing – using the tripod grip in almost all cases;</a:t>
            </a:r>
          </a:p>
          <a:p>
            <a:pPr>
              <a:buFontTx/>
              <a:buChar char="-"/>
            </a:pPr>
            <a:r>
              <a:rPr lang="en-US" sz="2000" dirty="0">
                <a:latin typeface="SassoonPrimaryInfant" pitchFamily="2" charset="0"/>
              </a:rPr>
              <a:t>Use a range of small tools, including scissors, paint brushes and cutlery;</a:t>
            </a:r>
          </a:p>
          <a:p>
            <a:pPr>
              <a:buFontTx/>
              <a:buChar char="-"/>
            </a:pPr>
            <a:r>
              <a:rPr lang="en-US" sz="2000" dirty="0">
                <a:latin typeface="SassoonPrimaryInfant" pitchFamily="2" charset="0"/>
              </a:rPr>
              <a:t>Begin to show accuracy and care when drawing.</a:t>
            </a:r>
            <a:endParaRPr lang="en-GB" sz="2000" dirty="0">
              <a:latin typeface="SassoonPrimaryInfant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249867"/>
            <a:ext cx="5181600" cy="26216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b="1" u="sng" dirty="0">
                <a:latin typeface="SassoonPrimaryInfant" pitchFamily="2" charset="0"/>
              </a:rPr>
              <a:t>Writing – ELG Expected</a:t>
            </a:r>
          </a:p>
          <a:p>
            <a:pPr marL="0" indent="0">
              <a:buNone/>
            </a:pPr>
            <a:r>
              <a:rPr lang="en-US" sz="1800" dirty="0">
                <a:latin typeface="SassoonPrimaryInfant" pitchFamily="2" charset="0"/>
              </a:rPr>
              <a:t>Children at the expected level of development will:</a:t>
            </a:r>
          </a:p>
          <a:p>
            <a:pPr>
              <a:buFontTx/>
              <a:buChar char="-"/>
            </a:pPr>
            <a:r>
              <a:rPr lang="en-US" sz="1800" dirty="0">
                <a:latin typeface="SassoonPrimaryInfant" pitchFamily="2" charset="0"/>
              </a:rPr>
              <a:t>Write </a:t>
            </a:r>
            <a:r>
              <a:rPr lang="en-US" sz="1800" dirty="0" err="1">
                <a:latin typeface="SassoonPrimaryInfant" pitchFamily="2" charset="0"/>
              </a:rPr>
              <a:t>recognisable</a:t>
            </a:r>
            <a:r>
              <a:rPr lang="en-US" sz="1800" dirty="0">
                <a:latin typeface="SassoonPrimaryInfant" pitchFamily="2" charset="0"/>
              </a:rPr>
              <a:t> letters, most of which are correctly formed;</a:t>
            </a:r>
          </a:p>
          <a:p>
            <a:pPr>
              <a:buFontTx/>
              <a:buChar char="-"/>
            </a:pPr>
            <a:r>
              <a:rPr lang="en-US" sz="1800" dirty="0">
                <a:latin typeface="SassoonPrimaryInfant" pitchFamily="2" charset="0"/>
              </a:rPr>
              <a:t>Spell words by identifying sounds in them and representing the sounds with a letter or letters;</a:t>
            </a:r>
          </a:p>
          <a:p>
            <a:pPr>
              <a:buFontTx/>
              <a:buChar char="-"/>
            </a:pPr>
            <a:r>
              <a:rPr lang="en-US" sz="1800" dirty="0">
                <a:latin typeface="SassoonPrimaryInfant" pitchFamily="2" charset="0"/>
              </a:rPr>
              <a:t>Write simple phrases and sentences that can be read by and to others</a:t>
            </a:r>
            <a:endParaRPr lang="en-GB" dirty="0"/>
          </a:p>
        </p:txBody>
      </p:sp>
      <p:pic>
        <p:nvPicPr>
          <p:cNvPr id="3074" name="Picture 2" descr="Image result for eyfs wri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682" y="3160295"/>
            <a:ext cx="2588622" cy="346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277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PrimaryInfant" pitchFamily="2" charset="0"/>
              </a:rPr>
              <a:t>How to help at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900" b="1" u="sng" dirty="0">
                <a:latin typeface="SassoonPrimaryInfant" pitchFamily="2" charset="0"/>
              </a:rPr>
              <a:t>Gross Motor Activities</a:t>
            </a:r>
          </a:p>
          <a:p>
            <a:pPr lvl="1"/>
            <a:r>
              <a:rPr lang="en-GB" sz="2600" dirty="0">
                <a:latin typeface="SassoonPrimaryInfant" pitchFamily="2" charset="0"/>
              </a:rPr>
              <a:t>Go to the park</a:t>
            </a:r>
          </a:p>
          <a:p>
            <a:pPr lvl="1"/>
            <a:r>
              <a:rPr lang="en-GB" sz="2600" dirty="0">
                <a:latin typeface="SassoonPrimaryInfant" pitchFamily="2" charset="0"/>
              </a:rPr>
              <a:t>Play ball games</a:t>
            </a:r>
          </a:p>
          <a:p>
            <a:pPr lvl="1"/>
            <a:r>
              <a:rPr lang="en-GB" sz="2600" dirty="0">
                <a:latin typeface="SassoonPrimaryInfant" pitchFamily="2" charset="0"/>
              </a:rPr>
              <a:t>Go swimming</a:t>
            </a:r>
          </a:p>
          <a:p>
            <a:endParaRPr lang="en-GB" dirty="0"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GB" sz="2900" b="1" u="sng" dirty="0">
                <a:latin typeface="SassoonPrimaryInfant" pitchFamily="2" charset="0"/>
              </a:rPr>
              <a:t>Fine Motor Activities</a:t>
            </a:r>
          </a:p>
          <a:p>
            <a:pPr lvl="1"/>
            <a:r>
              <a:rPr lang="en-GB" sz="2600" dirty="0">
                <a:latin typeface="SassoonPrimaryInfant" pitchFamily="2" charset="0"/>
              </a:rPr>
              <a:t>Getting dressed</a:t>
            </a:r>
          </a:p>
          <a:p>
            <a:pPr lvl="1"/>
            <a:r>
              <a:rPr lang="en-GB" sz="2600" dirty="0">
                <a:latin typeface="SassoonPrimaryInfant" pitchFamily="2" charset="0"/>
              </a:rPr>
              <a:t>Lego</a:t>
            </a:r>
          </a:p>
          <a:p>
            <a:pPr lvl="1"/>
            <a:r>
              <a:rPr lang="en-GB" sz="2600" dirty="0">
                <a:latin typeface="SassoonPrimaryInfant" pitchFamily="2" charset="0"/>
              </a:rPr>
              <a:t>Puzzles</a:t>
            </a:r>
          </a:p>
          <a:p>
            <a:pPr lvl="1"/>
            <a:r>
              <a:rPr lang="en-GB" sz="2600" dirty="0">
                <a:latin typeface="SassoonPrimaryInfant" pitchFamily="2" charset="0"/>
              </a:rPr>
              <a:t>Playdough</a:t>
            </a:r>
          </a:p>
          <a:p>
            <a:pPr lvl="1"/>
            <a:r>
              <a:rPr lang="en-GB" sz="2600" dirty="0">
                <a:latin typeface="SassoonPrimaryInfant" pitchFamily="2" charset="0"/>
              </a:rPr>
              <a:t>Threading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52" y="2517765"/>
            <a:ext cx="4718304" cy="3310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u="sng" dirty="0">
                <a:latin typeface="SassoonPrimaryInfant" pitchFamily="2" charset="0"/>
              </a:rPr>
              <a:t>Handwriting Practice</a:t>
            </a:r>
          </a:p>
          <a:p>
            <a:pPr lvl="1"/>
            <a:r>
              <a:rPr lang="en-GB" sz="1800" dirty="0">
                <a:latin typeface="SassoonPrimaryInfant" pitchFamily="2" charset="0"/>
              </a:rPr>
              <a:t>Make it fun</a:t>
            </a:r>
          </a:p>
          <a:p>
            <a:pPr lvl="1"/>
            <a:r>
              <a:rPr lang="en-GB" sz="1800" dirty="0">
                <a:latin typeface="SassoonPrimaryInfant" pitchFamily="2" charset="0"/>
              </a:rPr>
              <a:t>Practise in the air first</a:t>
            </a:r>
          </a:p>
          <a:p>
            <a:pPr lvl="1"/>
            <a:r>
              <a:rPr lang="en-GB" sz="1800" dirty="0">
                <a:latin typeface="SassoonPrimaryInfant" pitchFamily="2" charset="0"/>
              </a:rPr>
              <a:t>Practise letters in their letter families</a:t>
            </a:r>
          </a:p>
          <a:p>
            <a:pPr lvl="1"/>
            <a:r>
              <a:rPr lang="en-GB" sz="1800" dirty="0">
                <a:latin typeface="SassoonPrimaryInfant" pitchFamily="2" charset="0"/>
              </a:rPr>
              <a:t>Show you child how to form the letter correctly. Talk about what you are doing. Use a light coloured pen or pencil so your child can trace over.</a:t>
            </a:r>
          </a:p>
          <a:p>
            <a:pPr lvl="1"/>
            <a:r>
              <a:rPr lang="en-GB" sz="1800" dirty="0">
                <a:latin typeface="SassoonPrimaryInfant" pitchFamily="2" charset="0"/>
              </a:rPr>
              <a:t>Be positive but correct some mistakes. We don’t want these to become habits!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274" y="25135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air write childr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469" y="3853851"/>
            <a:ext cx="1480531" cy="197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440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 Penpals" panose="02000400000000000000" pitchFamily="50" charset="0"/>
              </a:rPr>
              <a:t>Key Strengths needed for handwriting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Sassoon Penpals" panose="02000400000000000000" pitchFamily="50" charset="0"/>
              </a:rPr>
              <a:t>Gross Motor Skills</a:t>
            </a:r>
          </a:p>
          <a:p>
            <a:r>
              <a:rPr lang="en-GB" sz="3200" dirty="0">
                <a:latin typeface="Sassoon Penpals" panose="02000400000000000000" pitchFamily="50" charset="0"/>
              </a:rPr>
              <a:t>Fine Motor Skills</a:t>
            </a:r>
          </a:p>
          <a:p>
            <a:r>
              <a:rPr lang="en-GB" sz="3200" dirty="0">
                <a:latin typeface="Sassoon Penpals" panose="02000400000000000000" pitchFamily="50" charset="0"/>
              </a:rPr>
              <a:t>Eye Tracking Ability</a:t>
            </a:r>
          </a:p>
          <a:p>
            <a:r>
              <a:rPr lang="en-GB" sz="3200" dirty="0">
                <a:latin typeface="Sassoon Penpals" panose="02000400000000000000" pitchFamily="50" charset="0"/>
              </a:rPr>
              <a:t>Spatial Awareness</a:t>
            </a:r>
          </a:p>
          <a:p>
            <a:r>
              <a:rPr lang="en-GB" sz="3200" dirty="0">
                <a:latin typeface="Sassoon Penpals" panose="02000400000000000000" pitchFamily="50" charset="0"/>
              </a:rPr>
              <a:t>Motor Memory</a:t>
            </a:r>
          </a:p>
          <a:p>
            <a:r>
              <a:rPr lang="en-GB" sz="3200" dirty="0">
                <a:latin typeface="Sassoon Penpals" panose="02000400000000000000" pitchFamily="50" charset="0"/>
              </a:rPr>
              <a:t>Visual Memory</a:t>
            </a:r>
          </a:p>
        </p:txBody>
      </p:sp>
      <p:pic>
        <p:nvPicPr>
          <p:cNvPr id="5" name="Picture 2" descr="Image result for gross motor developme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1" y="1721734"/>
            <a:ext cx="3071812" cy="340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717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 Penpals" panose="02000400000000000000" pitchFamily="50" charset="0"/>
              </a:rPr>
              <a:t>Gross Motor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3800" dirty="0">
                <a:latin typeface="Sassoon Penpals" panose="02000400000000000000" pitchFamily="50" charset="0"/>
              </a:rPr>
              <a:t>Gross motor skills will develop and strengthen the muscles in the body that are needed for handwriting.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4587" y="1628336"/>
            <a:ext cx="3469429" cy="3310128"/>
          </a:xfrm>
        </p:spPr>
        <p:txBody>
          <a:bodyPr>
            <a:noAutofit/>
          </a:bodyPr>
          <a:lstStyle/>
          <a:p>
            <a:r>
              <a:rPr lang="en-GB" sz="2400" dirty="0">
                <a:latin typeface="Sassoon Penpals" panose="02000400000000000000" pitchFamily="50" charset="0"/>
              </a:rPr>
              <a:t>Playing on playground equipment</a:t>
            </a:r>
          </a:p>
          <a:p>
            <a:r>
              <a:rPr lang="en-GB" sz="2400" dirty="0">
                <a:latin typeface="Sassoon Penpals" panose="02000400000000000000" pitchFamily="50" charset="0"/>
              </a:rPr>
              <a:t>Climbing and crawling</a:t>
            </a:r>
          </a:p>
          <a:p>
            <a:r>
              <a:rPr lang="en-GB" sz="2400" dirty="0">
                <a:latin typeface="Sassoon Penpals" panose="02000400000000000000" pitchFamily="50" charset="0"/>
              </a:rPr>
              <a:t>Balancing – Twister</a:t>
            </a:r>
          </a:p>
          <a:p>
            <a:r>
              <a:rPr lang="en-GB" sz="2400" dirty="0">
                <a:latin typeface="Sassoon Penpals" panose="02000400000000000000" pitchFamily="50" charset="0"/>
              </a:rPr>
              <a:t>Jumping – trampoline</a:t>
            </a:r>
          </a:p>
          <a:p>
            <a:r>
              <a:rPr lang="en-GB" sz="2400" dirty="0">
                <a:latin typeface="Sassoon Penpals" panose="02000400000000000000" pitchFamily="50" charset="0"/>
              </a:rPr>
              <a:t>Dancing</a:t>
            </a:r>
          </a:p>
          <a:p>
            <a:r>
              <a:rPr lang="en-GB" sz="2400" dirty="0">
                <a:latin typeface="Sassoon Penpals" panose="02000400000000000000" pitchFamily="50" charset="0"/>
              </a:rPr>
              <a:t>Football</a:t>
            </a:r>
          </a:p>
          <a:p>
            <a:r>
              <a:rPr lang="en-GB" sz="2400" dirty="0">
                <a:latin typeface="Sassoon Penpals" panose="02000400000000000000" pitchFamily="50" charset="0"/>
              </a:rPr>
              <a:t>Swimming, gymnastics</a:t>
            </a:r>
          </a:p>
          <a:p>
            <a:r>
              <a:rPr lang="en-GB" sz="2400" dirty="0">
                <a:latin typeface="Sassoon Penpals" panose="02000400000000000000" pitchFamily="50" charset="0"/>
              </a:rPr>
              <a:t>Playdough</a:t>
            </a:r>
          </a:p>
        </p:txBody>
      </p:sp>
      <p:sp>
        <p:nvSpPr>
          <p:cNvPr id="5" name="AutoShape 2" descr="Image result for gross motor ski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Image result for gross motor ski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24" y="3509184"/>
            <a:ext cx="2438401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Image result for gross motor skill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Image result for gross motor ski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849" y="3646097"/>
            <a:ext cx="3343214" cy="188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183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236" y="395537"/>
            <a:ext cx="9601196" cy="754653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Sassoon Penpals" panose="02000400000000000000" pitchFamily="50" charset="0"/>
              </a:rPr>
              <a:t>Fine Motor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15456" y="1131593"/>
            <a:ext cx="5239110" cy="76947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dirty="0">
                <a:latin typeface="Sassoon Penpals" panose="02000400000000000000" pitchFamily="50" charset="0"/>
              </a:rPr>
              <a:t>Fine motor skills will help strengthen your child’s hand muscles and help to develop an efficient tripod grasp.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9046" y="2688949"/>
            <a:ext cx="4718304" cy="3310128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latin typeface="Sassoon Penpals" panose="02000400000000000000" pitchFamily="50" charset="0"/>
              </a:rPr>
              <a:t>Lego and other construction toys</a:t>
            </a:r>
          </a:p>
          <a:p>
            <a:r>
              <a:rPr lang="en-GB" dirty="0">
                <a:latin typeface="Sassoon Penpals" panose="02000400000000000000" pitchFamily="50" charset="0"/>
              </a:rPr>
              <a:t>Weaving</a:t>
            </a:r>
          </a:p>
          <a:p>
            <a:r>
              <a:rPr lang="en-GB" dirty="0">
                <a:latin typeface="Sassoon Penpals" panose="02000400000000000000" pitchFamily="50" charset="0"/>
              </a:rPr>
              <a:t>Finger painting</a:t>
            </a:r>
          </a:p>
          <a:p>
            <a:r>
              <a:rPr lang="en-GB" dirty="0">
                <a:latin typeface="Sassoon Penpals" panose="02000400000000000000" pitchFamily="50" charset="0"/>
              </a:rPr>
              <a:t>Dressing up using clothes with buttons, press-studs, zips and shoelaces</a:t>
            </a:r>
          </a:p>
          <a:p>
            <a:r>
              <a:rPr lang="en-GB" dirty="0">
                <a:latin typeface="Sassoon Penpals" panose="02000400000000000000" pitchFamily="50" charset="0"/>
              </a:rPr>
              <a:t>Playdough</a:t>
            </a:r>
          </a:p>
          <a:p>
            <a:r>
              <a:rPr lang="en-GB" dirty="0">
                <a:latin typeface="Sassoon Penpals" panose="02000400000000000000" pitchFamily="50" charset="0"/>
              </a:rPr>
              <a:t>Mixing ingredients</a:t>
            </a:r>
          </a:p>
          <a:p>
            <a:r>
              <a:rPr lang="en-GB" dirty="0">
                <a:latin typeface="Sassoon Penpals" panose="02000400000000000000" pitchFamily="50" charset="0"/>
              </a:rPr>
              <a:t>Cutting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56936" y="2725947"/>
            <a:ext cx="30882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Sassoon Penpals" panose="02000400000000000000" pitchFamily="50" charset="0"/>
              </a:rPr>
              <a:t>Pegboards</a:t>
            </a:r>
          </a:p>
          <a:p>
            <a:endParaRPr lang="en-GB" sz="2000" dirty="0">
              <a:latin typeface="Sassoon Penpals" panose="020004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Sassoon Penpals" panose="02000400000000000000" pitchFamily="50" charset="0"/>
              </a:rPr>
              <a:t>Lacing and threading</a:t>
            </a:r>
          </a:p>
          <a:p>
            <a:endParaRPr lang="en-GB" sz="2000" dirty="0">
              <a:latin typeface="Sassoon Penpals" panose="020004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Sassoon Penpals" panose="02000400000000000000" pitchFamily="50" charset="0"/>
              </a:rPr>
              <a:t>Using tweezers to bring up small objects</a:t>
            </a:r>
          </a:p>
          <a:p>
            <a:endParaRPr lang="en-GB" sz="2000" dirty="0">
              <a:latin typeface="Sassoon Penpals" panose="020004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Sassoon Penpals" panose="02000400000000000000" pitchFamily="50" charset="0"/>
              </a:rPr>
              <a:t>Craft activities</a:t>
            </a:r>
          </a:p>
          <a:p>
            <a:endParaRPr lang="en-GB" sz="2000" dirty="0">
              <a:latin typeface="Sassoon Penpals" panose="020004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Sassoon Penpals" panose="02000400000000000000" pitchFamily="50" charset="0"/>
              </a:rPr>
              <a:t>Puzzles</a:t>
            </a:r>
          </a:p>
        </p:txBody>
      </p:sp>
      <p:pic>
        <p:nvPicPr>
          <p:cNvPr id="2050" name="Picture 2" descr="Image result for fine motor skills activi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99" y="1560823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fine motor skills activi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494" y="347213"/>
            <a:ext cx="2574804" cy="193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507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 Penpals" panose="02000400000000000000" pitchFamily="50" charset="0"/>
              </a:rPr>
              <a:t>How we teach Handwriting at Hamstel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Sassoon Penpals" panose="02000400000000000000" pitchFamily="50" charset="0"/>
              </a:rPr>
              <a:t>Gross and fine motor development in the Early Years.</a:t>
            </a:r>
          </a:p>
          <a:p>
            <a:r>
              <a:rPr lang="en-GB" sz="3200" dirty="0" err="1">
                <a:latin typeface="Sassoon Penpals" panose="02000400000000000000" pitchFamily="50" charset="0"/>
              </a:rPr>
              <a:t>PenPals</a:t>
            </a:r>
            <a:endParaRPr lang="en-GB" sz="3200" dirty="0">
              <a:latin typeface="Sassoon Penpals" panose="02000400000000000000" pitchFamily="50" charset="0"/>
            </a:endParaRPr>
          </a:p>
          <a:p>
            <a:r>
              <a:rPr lang="en-GB" sz="3200" dirty="0">
                <a:latin typeface="Sassoon Penpals" panose="02000400000000000000" pitchFamily="50" charset="0"/>
              </a:rPr>
              <a:t>Daily handwriting lessons in Reception.</a:t>
            </a:r>
          </a:p>
          <a:p>
            <a:r>
              <a:rPr lang="en-GB" sz="3200" dirty="0">
                <a:latin typeface="Sassoon Penpals" panose="02000400000000000000" pitchFamily="50" charset="0"/>
              </a:rPr>
              <a:t>Teach letters in their letter families.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 descr="Image result for penpals handwri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77" y="3051564"/>
            <a:ext cx="4462837" cy="213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559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236" y="437645"/>
            <a:ext cx="9601196" cy="829415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Sassoon Penpals" panose="02000400000000000000" pitchFamily="50" charset="0"/>
              </a:rPr>
              <a:t>Effective handwriting practice has two dimensions</a:t>
            </a:r>
          </a:p>
        </p:txBody>
      </p:sp>
      <p:pic>
        <p:nvPicPr>
          <p:cNvPr id="7" name="Content Placeholder 6" descr="Image result for The P checks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323556" y="2319817"/>
            <a:ext cx="2920453" cy="4022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1725283"/>
            <a:ext cx="4718304" cy="4145165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>
                <a:latin typeface="Sassoon Penpals" panose="02000400000000000000" pitchFamily="50" charset="0"/>
              </a:rPr>
              <a:t>The Teaching Steps: The S Factors</a:t>
            </a:r>
          </a:p>
        </p:txBody>
      </p:sp>
      <p:pic>
        <p:nvPicPr>
          <p:cNvPr id="8" name="Picture 7" descr="Image result for The P check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" t="43988" r="3113" b="8645"/>
          <a:stretch/>
        </p:blipFill>
        <p:spPr bwMode="auto">
          <a:xfrm>
            <a:off x="6256330" y="2619855"/>
            <a:ext cx="4588510" cy="3194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71469" y="1656820"/>
            <a:ext cx="4800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Sassoon Penpals" panose="02000400000000000000" pitchFamily="50" charset="0"/>
              </a:rPr>
              <a:t>Preparation: The P checks</a:t>
            </a:r>
          </a:p>
        </p:txBody>
      </p:sp>
    </p:spTree>
    <p:extLst>
      <p:ext uri="{BB962C8B-B14F-4D97-AF65-F5344CB8AC3E}">
        <p14:creationId xmlns:p14="http://schemas.microsoft.com/office/powerpoint/2010/main" val="3746314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 Penpals" panose="02000400000000000000" pitchFamily="50" charset="0"/>
              </a:rPr>
              <a:t>Setting up to succeed – The P checks</a:t>
            </a:r>
          </a:p>
        </p:txBody>
      </p:sp>
      <p:pic>
        <p:nvPicPr>
          <p:cNvPr id="1026" name="Picture 2" descr="Image result for The P checks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0" b="54523"/>
          <a:stretch/>
        </p:blipFill>
        <p:spPr bwMode="auto">
          <a:xfrm>
            <a:off x="924148" y="2550544"/>
            <a:ext cx="4587502" cy="169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3600" dirty="0">
                <a:latin typeface="Sassoon Penpals" panose="02000400000000000000" pitchFamily="50" charset="0"/>
              </a:rPr>
              <a:t>The preparation we need to put in in order to go on our journey.</a:t>
            </a:r>
          </a:p>
          <a:p>
            <a:r>
              <a:rPr lang="en-GB" sz="3600" dirty="0">
                <a:latin typeface="Sassoon Penpals" panose="02000400000000000000" pitchFamily="50" charset="0"/>
              </a:rPr>
              <a:t>The P checks set us up to succeed in handwriting</a:t>
            </a:r>
            <a:r>
              <a:rPr lang="en-GB" dirty="0">
                <a:latin typeface="SassoonPrimaryInfant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3687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 Penpals" panose="02000400000000000000" pitchFamily="50" charset="0"/>
              </a:rPr>
              <a:t>The Importance of Pencil Grip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3223" y="1690688"/>
            <a:ext cx="5181600" cy="4351338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Sassoon Penpals" panose="02000400000000000000" pitchFamily="50" charset="0"/>
              </a:rPr>
              <a:t>Children need to develop a functional pencil grip.</a:t>
            </a:r>
          </a:p>
          <a:p>
            <a:r>
              <a:rPr lang="en-GB" sz="3200" dirty="0">
                <a:latin typeface="Sassoon Penpals" panose="02000400000000000000" pitchFamily="50" charset="0"/>
              </a:rPr>
              <a:t>It needs to be relaxed but allow efficient control of the pencil.</a:t>
            </a:r>
          </a:p>
          <a:p>
            <a:r>
              <a:rPr lang="en-GB" sz="3200" dirty="0">
                <a:latin typeface="Sassoon Penpals" panose="02000400000000000000" pitchFamily="50" charset="0"/>
              </a:rPr>
              <a:t>The pencil should be controlled by the fingers not the wrists.</a:t>
            </a:r>
          </a:p>
        </p:txBody>
      </p:sp>
      <p:pic>
        <p:nvPicPr>
          <p:cNvPr id="5" name="Content Placeholder 7" descr="Image result for CYLINDRICAL GRASP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9689"/>
            <a:ext cx="5417388" cy="2822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8377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2131</TotalTime>
  <Words>1095</Words>
  <Application>Microsoft Office PowerPoint</Application>
  <PresentationFormat>Widescreen</PresentationFormat>
  <Paragraphs>151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Sassoon Penpals</vt:lpstr>
      <vt:lpstr>SassoonPrimaryInfant</vt:lpstr>
      <vt:lpstr>Office Theme</vt:lpstr>
      <vt:lpstr>Handwriting</vt:lpstr>
      <vt:lpstr>What is handwriting?</vt:lpstr>
      <vt:lpstr>Key Strengths needed for handwriting</vt:lpstr>
      <vt:lpstr>Gross Motor Skills</vt:lpstr>
      <vt:lpstr>Fine Motor Skills</vt:lpstr>
      <vt:lpstr>How we teach Handwriting at Hamstel</vt:lpstr>
      <vt:lpstr>Effective handwriting practice has two dimensions</vt:lpstr>
      <vt:lpstr>Setting up to succeed – The P checks</vt:lpstr>
      <vt:lpstr>The Importance of Pencil Grip</vt:lpstr>
      <vt:lpstr>Dynamic Tripod Grip</vt:lpstr>
      <vt:lpstr>Pencil – some tips</vt:lpstr>
      <vt:lpstr>Posture for handwriting</vt:lpstr>
      <vt:lpstr>Paper</vt:lpstr>
      <vt:lpstr>Pressure</vt:lpstr>
      <vt:lpstr>Handwriting step by step – the s factors</vt:lpstr>
      <vt:lpstr>How letterforms are learnt</vt:lpstr>
      <vt:lpstr>Letters belong in families</vt:lpstr>
      <vt:lpstr>The four letter families</vt:lpstr>
      <vt:lpstr>The four letter families</vt:lpstr>
      <vt:lpstr>Two important starting points!</vt:lpstr>
      <vt:lpstr>Some letters have exit flicks</vt:lpstr>
      <vt:lpstr>PowerPoint Presentation</vt:lpstr>
      <vt:lpstr>Writing sits on the baseline</vt:lpstr>
      <vt:lpstr>EYFS curriculum</vt:lpstr>
      <vt:lpstr>How to help at home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Handwriting</dc:title>
  <dc:creator>Victoria Bryant</dc:creator>
  <cp:lastModifiedBy>Victoria Bryant</cp:lastModifiedBy>
  <cp:revision>74</cp:revision>
  <cp:lastPrinted>2020-01-29T08:01:42Z</cp:lastPrinted>
  <dcterms:created xsi:type="dcterms:W3CDTF">2019-05-11T09:04:47Z</dcterms:created>
  <dcterms:modified xsi:type="dcterms:W3CDTF">2023-10-19T07:26:55Z</dcterms:modified>
</cp:coreProperties>
</file>